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1" r:id="rId6"/>
    <p:sldId id="262" r:id="rId7"/>
    <p:sldId id="270" r:id="rId8"/>
    <p:sldId id="268" r:id="rId9"/>
    <p:sldId id="267" r:id="rId10"/>
    <p:sldId id="285" r:id="rId11"/>
    <p:sldId id="266" r:id="rId12"/>
    <p:sldId id="283" r:id="rId13"/>
    <p:sldId id="286" r:id="rId14"/>
    <p:sldId id="287" r:id="rId15"/>
    <p:sldId id="284" r:id="rId16"/>
    <p:sldId id="274" r:id="rId17"/>
    <p:sldId id="279" r:id="rId18"/>
    <p:sldId id="277" r:id="rId19"/>
    <p:sldId id="288" r:id="rId20"/>
    <p:sldId id="289" r:id="rId21"/>
    <p:sldId id="290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9110B-020C-441B-9163-D0FF5417DEB9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A6D0D74-6382-45F6-BA31-CB83F9D28D3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В ДОУ обучается 213 воспитанников</a:t>
          </a:r>
        </a:p>
      </dgm:t>
    </dgm:pt>
    <dgm:pt modelId="{47269EDC-F7E1-4FB6-9F8E-06BB7CEDFF92}" type="parTrans" cxnId="{4BC8A207-A730-45CC-AF83-C4E2E747D810}">
      <dgm:prSet/>
      <dgm:spPr/>
      <dgm:t>
        <a:bodyPr/>
        <a:lstStyle/>
        <a:p>
          <a:endParaRPr lang="ru-RU"/>
        </a:p>
      </dgm:t>
    </dgm:pt>
    <dgm:pt modelId="{A3B3BC3F-4B17-4F91-927E-45D08BBB002E}" type="sibTrans" cxnId="{4BC8A207-A730-45CC-AF83-C4E2E747D810}">
      <dgm:prSet/>
      <dgm:spPr/>
      <dgm:t>
        <a:bodyPr/>
        <a:lstStyle/>
        <a:p>
          <a:endParaRPr lang="ru-RU"/>
        </a:p>
      </dgm:t>
    </dgm:pt>
    <dgm:pt modelId="{66CBCE6F-2164-45B5-8510-A3448FB7C1A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7 воспитанников  обучаются в группе компенсирующей направленности</a:t>
          </a:r>
        </a:p>
      </dgm:t>
    </dgm:pt>
    <dgm:pt modelId="{72E6EF5D-D0DA-44EC-9E0B-44D2CCA3A1B2}" type="parTrans" cxnId="{564F69E2-23CE-44AA-A5FB-FAA182C3ADB1}">
      <dgm:prSet/>
      <dgm:spPr/>
      <dgm:t>
        <a:bodyPr/>
        <a:lstStyle/>
        <a:p>
          <a:endParaRPr lang="ru-RU"/>
        </a:p>
      </dgm:t>
    </dgm:pt>
    <dgm:pt modelId="{DEA33BCA-329B-4CDF-B3F3-02F7CC739655}" type="sibTrans" cxnId="{564F69E2-23CE-44AA-A5FB-FAA182C3ADB1}">
      <dgm:prSet/>
      <dgm:spPr/>
      <dgm:t>
        <a:bodyPr/>
        <a:lstStyle/>
        <a:p>
          <a:endParaRPr lang="ru-RU"/>
        </a:p>
      </dgm:t>
    </dgm:pt>
    <dgm:pt modelId="{257EE53B-B549-4D84-9E91-8E38DD4FAC0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 в том числе 163 воспитанника обучаются в группах общеразвивающей направленности</a:t>
          </a:r>
        </a:p>
      </dgm:t>
    </dgm:pt>
    <dgm:pt modelId="{A2121505-1BFD-4F8B-BB45-B159FE6B5617}" type="sibTrans" cxnId="{BE7733E5-2B84-4556-BF8B-B34B350AE56F}">
      <dgm:prSet/>
      <dgm:spPr/>
      <dgm:t>
        <a:bodyPr/>
        <a:lstStyle/>
        <a:p>
          <a:endParaRPr lang="ru-RU"/>
        </a:p>
      </dgm:t>
    </dgm:pt>
    <dgm:pt modelId="{4FC565F7-BF91-4ACA-B164-2833E81C4A6A}" type="parTrans" cxnId="{BE7733E5-2B84-4556-BF8B-B34B350AE56F}">
      <dgm:prSet/>
      <dgm:spPr/>
      <dgm:t>
        <a:bodyPr/>
        <a:lstStyle/>
        <a:p>
          <a:endParaRPr lang="ru-RU"/>
        </a:p>
      </dgm:t>
    </dgm:pt>
    <dgm:pt modelId="{CC9A4B9A-B1EC-48DB-A275-BD93F0B22C01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dirty="0" smtClean="0"/>
            <a:t>43 воспитанника  с ОВЗ обучаются в  группах общеразвивающей направленности</a:t>
          </a:r>
        </a:p>
      </dgm:t>
    </dgm:pt>
    <dgm:pt modelId="{A81635EE-9BEB-4D16-BE4F-2671C94111E9}" type="parTrans" cxnId="{A42A0FC6-C674-4086-B58A-A7A2FB307516}">
      <dgm:prSet/>
      <dgm:spPr/>
      <dgm:t>
        <a:bodyPr/>
        <a:lstStyle/>
        <a:p>
          <a:endParaRPr lang="ru-RU"/>
        </a:p>
      </dgm:t>
    </dgm:pt>
    <dgm:pt modelId="{565A0F0C-7233-485C-9CAE-FC0435231FB2}" type="sibTrans" cxnId="{A42A0FC6-C674-4086-B58A-A7A2FB307516}">
      <dgm:prSet/>
      <dgm:spPr/>
      <dgm:t>
        <a:bodyPr/>
        <a:lstStyle/>
        <a:p>
          <a:endParaRPr lang="ru-RU"/>
        </a:p>
      </dgm:t>
    </dgm:pt>
    <dgm:pt modelId="{1321E78F-872B-4B1D-BD4B-3BBA0B4555EB}" type="pres">
      <dgm:prSet presAssocID="{63E9110B-020C-441B-9163-D0FF5417DE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77DCFA-521E-4C84-9B73-B9F4CD1A4659}" type="pres">
      <dgm:prSet presAssocID="{BA6D0D74-6382-45F6-BA31-CB83F9D28D37}" presName="parentText" presStyleLbl="node1" presStyleIdx="0" presStyleCnt="4" custLinFactY="-170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8FF1B-5FB7-4FB0-AAA0-48A115FD5537}" type="pres">
      <dgm:prSet presAssocID="{A3B3BC3F-4B17-4F91-927E-45D08BBB002E}" presName="spacer" presStyleCnt="0"/>
      <dgm:spPr/>
      <dgm:t>
        <a:bodyPr/>
        <a:lstStyle/>
        <a:p>
          <a:endParaRPr lang="ru-RU"/>
        </a:p>
      </dgm:t>
    </dgm:pt>
    <dgm:pt modelId="{739261FF-58DC-49A3-8465-AFE3B2807898}" type="pres">
      <dgm:prSet presAssocID="{257EE53B-B549-4D84-9E91-8E38DD4FAC06}" presName="parentText" presStyleLbl="node1" presStyleIdx="1" presStyleCnt="4" custLinFactY="-2279" custLinFactNeighborX="1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EEE2A-90BB-404B-B211-3F2CC4DDB667}" type="pres">
      <dgm:prSet presAssocID="{A2121505-1BFD-4F8B-BB45-B159FE6B5617}" presName="spacer" presStyleCnt="0"/>
      <dgm:spPr/>
      <dgm:t>
        <a:bodyPr/>
        <a:lstStyle/>
        <a:p>
          <a:endParaRPr lang="ru-RU"/>
        </a:p>
      </dgm:t>
    </dgm:pt>
    <dgm:pt modelId="{A53142F5-A309-4ADE-8CE6-19420ACC10B3}" type="pres">
      <dgm:prSet presAssocID="{66CBCE6F-2164-45B5-8510-A3448FB7C1A7}" presName="parentText" presStyleLbl="node1" presStyleIdx="2" presStyleCnt="4" custLinFactY="110122" custLinFactNeighborX="62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40679-EFF9-4B17-BCB0-F9B96F518014}" type="pres">
      <dgm:prSet presAssocID="{DEA33BCA-329B-4CDF-B3F3-02F7CC739655}" presName="spacer" presStyleCnt="0"/>
      <dgm:spPr/>
      <dgm:t>
        <a:bodyPr/>
        <a:lstStyle/>
        <a:p>
          <a:endParaRPr lang="ru-RU"/>
        </a:p>
      </dgm:t>
    </dgm:pt>
    <dgm:pt modelId="{A065C212-DDBC-4C36-A9E0-96F103015C6B}" type="pres">
      <dgm:prSet presAssocID="{CC9A4B9A-B1EC-48DB-A275-BD93F0B22C01}" presName="parentText" presStyleLbl="node1" presStyleIdx="3" presStyleCnt="4" custScaleY="89283" custLinFactY="-84189" custLinFactNeighborX="-31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34EE59-420E-471B-AB1D-FABD2E453875}" type="presOf" srcId="{BA6D0D74-6382-45F6-BA31-CB83F9D28D37}" destId="{D277DCFA-521E-4C84-9B73-B9F4CD1A4659}" srcOrd="0" destOrd="0" presId="urn:microsoft.com/office/officeart/2005/8/layout/vList2"/>
    <dgm:cxn modelId="{9CA2ECDA-B8DE-4A78-8FEB-41366BC60165}" type="presOf" srcId="{CC9A4B9A-B1EC-48DB-A275-BD93F0B22C01}" destId="{A065C212-DDBC-4C36-A9E0-96F103015C6B}" srcOrd="0" destOrd="0" presId="urn:microsoft.com/office/officeart/2005/8/layout/vList2"/>
    <dgm:cxn modelId="{564F69E2-23CE-44AA-A5FB-FAA182C3ADB1}" srcId="{63E9110B-020C-441B-9163-D0FF5417DEB9}" destId="{66CBCE6F-2164-45B5-8510-A3448FB7C1A7}" srcOrd="2" destOrd="0" parTransId="{72E6EF5D-D0DA-44EC-9E0B-44D2CCA3A1B2}" sibTransId="{DEA33BCA-329B-4CDF-B3F3-02F7CC739655}"/>
    <dgm:cxn modelId="{F9E2097D-7CE3-4626-A6FF-3D703D691AA8}" type="presOf" srcId="{66CBCE6F-2164-45B5-8510-A3448FB7C1A7}" destId="{A53142F5-A309-4ADE-8CE6-19420ACC10B3}" srcOrd="0" destOrd="0" presId="urn:microsoft.com/office/officeart/2005/8/layout/vList2"/>
    <dgm:cxn modelId="{C902726B-0C58-46BE-9432-B9C38D9F68E4}" type="presOf" srcId="{63E9110B-020C-441B-9163-D0FF5417DEB9}" destId="{1321E78F-872B-4B1D-BD4B-3BBA0B4555EB}" srcOrd="0" destOrd="0" presId="urn:microsoft.com/office/officeart/2005/8/layout/vList2"/>
    <dgm:cxn modelId="{4BC8A207-A730-45CC-AF83-C4E2E747D810}" srcId="{63E9110B-020C-441B-9163-D0FF5417DEB9}" destId="{BA6D0D74-6382-45F6-BA31-CB83F9D28D37}" srcOrd="0" destOrd="0" parTransId="{47269EDC-F7E1-4FB6-9F8E-06BB7CEDFF92}" sibTransId="{A3B3BC3F-4B17-4F91-927E-45D08BBB002E}"/>
    <dgm:cxn modelId="{7C244364-7A17-46A3-BC4E-01BA15C4691A}" type="presOf" srcId="{257EE53B-B549-4D84-9E91-8E38DD4FAC06}" destId="{739261FF-58DC-49A3-8465-AFE3B2807898}" srcOrd="0" destOrd="0" presId="urn:microsoft.com/office/officeart/2005/8/layout/vList2"/>
    <dgm:cxn modelId="{A42A0FC6-C674-4086-B58A-A7A2FB307516}" srcId="{63E9110B-020C-441B-9163-D0FF5417DEB9}" destId="{CC9A4B9A-B1EC-48DB-A275-BD93F0B22C01}" srcOrd="3" destOrd="0" parTransId="{A81635EE-9BEB-4D16-BE4F-2671C94111E9}" sibTransId="{565A0F0C-7233-485C-9CAE-FC0435231FB2}"/>
    <dgm:cxn modelId="{BE7733E5-2B84-4556-BF8B-B34B350AE56F}" srcId="{63E9110B-020C-441B-9163-D0FF5417DEB9}" destId="{257EE53B-B549-4D84-9E91-8E38DD4FAC06}" srcOrd="1" destOrd="0" parTransId="{4FC565F7-BF91-4ACA-B164-2833E81C4A6A}" sibTransId="{A2121505-1BFD-4F8B-BB45-B159FE6B5617}"/>
    <dgm:cxn modelId="{0FAACEAD-CF90-4689-9A77-BD23A56806A6}" type="presParOf" srcId="{1321E78F-872B-4B1D-BD4B-3BBA0B4555EB}" destId="{D277DCFA-521E-4C84-9B73-B9F4CD1A4659}" srcOrd="0" destOrd="0" presId="urn:microsoft.com/office/officeart/2005/8/layout/vList2"/>
    <dgm:cxn modelId="{0C3D6D2F-4F7B-4B19-BB1A-A289DF774DBA}" type="presParOf" srcId="{1321E78F-872B-4B1D-BD4B-3BBA0B4555EB}" destId="{8398FF1B-5FB7-4FB0-AAA0-48A115FD5537}" srcOrd="1" destOrd="0" presId="urn:microsoft.com/office/officeart/2005/8/layout/vList2"/>
    <dgm:cxn modelId="{A8C44062-267D-402C-A125-F1435779C646}" type="presParOf" srcId="{1321E78F-872B-4B1D-BD4B-3BBA0B4555EB}" destId="{739261FF-58DC-49A3-8465-AFE3B2807898}" srcOrd="2" destOrd="0" presId="urn:microsoft.com/office/officeart/2005/8/layout/vList2"/>
    <dgm:cxn modelId="{CC48825B-68C7-41D6-8DB1-EA5A2359581D}" type="presParOf" srcId="{1321E78F-872B-4B1D-BD4B-3BBA0B4555EB}" destId="{D9BEEE2A-90BB-404B-B211-3F2CC4DDB667}" srcOrd="3" destOrd="0" presId="urn:microsoft.com/office/officeart/2005/8/layout/vList2"/>
    <dgm:cxn modelId="{FBACCD82-83F9-489F-93F6-B0219A1135A5}" type="presParOf" srcId="{1321E78F-872B-4B1D-BD4B-3BBA0B4555EB}" destId="{A53142F5-A309-4ADE-8CE6-19420ACC10B3}" srcOrd="4" destOrd="0" presId="urn:microsoft.com/office/officeart/2005/8/layout/vList2"/>
    <dgm:cxn modelId="{263E114E-C139-4B6D-BC28-568B16880931}" type="presParOf" srcId="{1321E78F-872B-4B1D-BD4B-3BBA0B4555EB}" destId="{66E40679-EFF9-4B17-BCB0-F9B96F518014}" srcOrd="5" destOrd="0" presId="urn:microsoft.com/office/officeart/2005/8/layout/vList2"/>
    <dgm:cxn modelId="{FDAA0429-95B3-4F71-997B-EC3C67631E61}" type="presParOf" srcId="{1321E78F-872B-4B1D-BD4B-3BBA0B4555EB}" destId="{A065C212-DDBC-4C36-A9E0-96F103015C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24CF-926E-4819-B09C-F0FEE8A2A51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C11B-655F-45F6-94D5-23505356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6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24CF-926E-4819-B09C-F0FEE8A2A51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C11B-655F-45F6-94D5-23505356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7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24CF-926E-4819-B09C-F0FEE8A2A51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C11B-655F-45F6-94D5-23505356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8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24CF-926E-4819-B09C-F0FEE8A2A51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C11B-655F-45F6-94D5-23505356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6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24CF-926E-4819-B09C-F0FEE8A2A51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C11B-655F-45F6-94D5-23505356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9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24CF-926E-4819-B09C-F0FEE8A2A51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C11B-655F-45F6-94D5-23505356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5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24CF-926E-4819-B09C-F0FEE8A2A51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C11B-655F-45F6-94D5-23505356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4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24CF-926E-4819-B09C-F0FEE8A2A51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C11B-655F-45F6-94D5-23505356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50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24CF-926E-4819-B09C-F0FEE8A2A51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C11B-655F-45F6-94D5-23505356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6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24CF-926E-4819-B09C-F0FEE8A2A51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C11B-655F-45F6-94D5-23505356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76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24CF-926E-4819-B09C-F0FEE8A2A51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C11B-655F-45F6-94D5-23505356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6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F24CF-926E-4819-B09C-F0FEE8A2A51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C11B-655F-45F6-94D5-23505356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1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440" y="0"/>
            <a:ext cx="12478439" cy="6858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2038120"/>
            <a:ext cx="10515600" cy="293048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31345" y="1233889"/>
            <a:ext cx="89016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 детский  сад №14 общеразвивающего вида с приоритетным  осуществлением деятельности по одному из направлений развития детей (познавательно-речевого),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(вторая) категория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успешной адаптации и социализации детей с нарушениями опорно-двигательного аппарата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детей ОВЗ в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ДОУ».</a:t>
            </a:r>
          </a:p>
        </p:txBody>
      </p:sp>
    </p:spTree>
    <p:extLst>
      <p:ext uri="{BB962C8B-B14F-4D97-AF65-F5344CB8AC3E}">
        <p14:creationId xmlns:p14="http://schemas.microsoft.com/office/powerpoint/2010/main" val="1508607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Настенные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лабиринты-тренажеры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35" y="1371294"/>
            <a:ext cx="3391588" cy="45221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2708" y="1778916"/>
            <a:ext cx="4968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Настенные лабиринты тренируют ловкость, развивают мелкую моторику и укрепляют зрение</a:t>
            </a:r>
          </a:p>
        </p:txBody>
      </p:sp>
    </p:spTree>
    <p:extLst>
      <p:ext uri="{BB962C8B-B14F-4D97-AF65-F5344CB8AC3E}">
        <p14:creationId xmlns:p14="http://schemas.microsoft.com/office/powerpoint/2010/main" val="176278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9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Тактильная дорожка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625" y="1553377"/>
            <a:ext cx="6301648" cy="3652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правильному формированию стопы, является отличным средством профилактики плоскостопия и расслабления, укрепляет своды стоп ребенка. Дорожка развивает тактильные ощущения, координацию, моторику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48" y="1027906"/>
            <a:ext cx="3964446" cy="528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5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90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актильные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ячейки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21" y="1502558"/>
            <a:ext cx="5688376" cy="42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52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«Шумовой набор»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811" y="1690688"/>
            <a:ext cx="5233012" cy="3227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12 элементов для развития слухового восприятия. Элементы разбиты на пары элементов с одинаковым наполнением и цветом метки на нижней стороне коробочки. Цвета меток и наполнение элементов у пар различны.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29" y="1140644"/>
            <a:ext cx="5941764" cy="445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24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изиборды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9985"/>
            <a:ext cx="4972280" cy="3729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60" y="2055813"/>
            <a:ext cx="5143040" cy="38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71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нтерактивная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воздушно-пузырьковая трубка «Ручеек»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22" y="1308100"/>
            <a:ext cx="4978706" cy="50790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406" y="1690688"/>
            <a:ext cx="484742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Терапевтическое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массажное кресло идеально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подходит для расслабления и отдыха как в просторном, так и небольшом помещении, поскольку оно легко и удобно складывается.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Установить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его можно в просторном или небольшом помещении. Форма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разработана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для людей с ограниченными возможностями и позволяет им комфортно располагаться внутри кресла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38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551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ибероптический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7456" y="1604655"/>
            <a:ext cx="5122844" cy="45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уш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— это процедура психологического расслабления и релаксации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енты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спускаются вниз, словно струи воды, их приятно трогать, перебирать в руках, сквозь них можно проходить, касаясь лицом.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Разноцветные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«струи» стимулируют тактильные ощущения, помогают восприятию пространства и своего тела в этом пространстве.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«струями» лент можно спрятаться от внешнего мира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/>
              <a:t> 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29" y="495624"/>
            <a:ext cx="5838940" cy="598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24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53" y="219718"/>
            <a:ext cx="10274146" cy="10582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бассейн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416" y="904071"/>
            <a:ext cx="6499033" cy="4874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5550" y="1028343"/>
            <a:ext cx="5021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создаваемые сухим бассейном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Массажный эффект;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ускользающей, податливой опоры;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погружения;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Сенсорный эффект;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Закаливающий эффект;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Расслабляющий эффект;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Тренирующий эффект.</a:t>
            </a:r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62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265" y="365125"/>
            <a:ext cx="10527535" cy="66305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новом учебном году: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1.Приобрести подъемник для занятий в бассейне с детьми НОДА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2" y="1997612"/>
            <a:ext cx="6597747" cy="366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71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8169"/>
          </a:xfrm>
        </p:spPr>
      </p:pic>
      <p:sp>
        <p:nvSpPr>
          <p:cNvPr id="2" name="Прямоугольник 1"/>
          <p:cNvSpPr/>
          <p:nvPr/>
        </p:nvSpPr>
        <p:spPr>
          <a:xfrm>
            <a:off x="738131" y="173898"/>
            <a:ext cx="10124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2.Приобрести специальное покрытие для прогулки на улице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23" y="1381849"/>
            <a:ext cx="7510798" cy="424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4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905918" y="638978"/>
            <a:ext cx="8207566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914900" algn="l"/>
              </a:tabLs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2018 году наш детский сад стал одним из участников государственной программы Российской Федерации  «Доступная среда» на 2011 – 2020 годы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914900" algn="l"/>
              </a:tabLst>
            </a:pPr>
            <a:endParaRPr lang="ru-RU" sz="1600" dirty="0"/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914900" algn="l"/>
              </a:tabLst>
            </a:pPr>
            <a:endParaRPr lang="ru-RU" sz="1600" dirty="0"/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914900" algn="l"/>
              </a:tabLs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USER\Desktop\Дст среда доо № 2\презинтация\iд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7279" y="1920027"/>
            <a:ext cx="5918122" cy="346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6871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МБДОУ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3493800"/>
              </p:ext>
            </p:extLst>
          </p:nvPr>
        </p:nvGraphicFramePr>
        <p:xfrm>
          <a:off x="3404212" y="1409155"/>
          <a:ext cx="5365215" cy="4361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3543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83" y="-1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детей  в группе компенсирующей направленности.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3885" y="2026998"/>
            <a:ext cx="3292208" cy="1416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 - 2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44718" y="2055814"/>
            <a:ext cx="3240795" cy="1416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УО- 2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91492" y="3837009"/>
            <a:ext cx="3056722" cy="1416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НОДА -3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41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638979" y="440675"/>
            <a:ext cx="1090669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решение задачи создания единого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развития ребёнка, мы видим только при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объединении усилий семьи и детского сада, выстраивая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с родителями на основе диалога, открытости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партнерства.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единой команде специалистов и родителей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адекватная коррекция и полноценное развитие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ограниченными возможностями.</a:t>
            </a:r>
          </a:p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учреждении для беспрепятственного входа и выхода в здание детского сада и транспортировки инвалидов колясочников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пандус с соблюдением нормативных требований.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02" y="1690688"/>
            <a:ext cx="3236434" cy="431524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697462" y="2103437"/>
            <a:ext cx="37943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борудована кнопка вызова персонала для инвалидов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7" y="2103437"/>
            <a:ext cx="4071139" cy="3053354"/>
          </a:xfrm>
          <a:prstGeom prst="rect">
            <a:avLst/>
          </a:prstGeom>
        </p:spPr>
      </p:pic>
      <p:pic>
        <p:nvPicPr>
          <p:cNvPr id="7" name="Picture 9" descr="C:\Users\Марина\Desktop\DSCN31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720" y="3034509"/>
            <a:ext cx="2555875" cy="1916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344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450" y="286439"/>
            <a:ext cx="10406350" cy="14042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информации здания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имеются: </a:t>
            </a:r>
            <a:b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тактильная вывеска с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шрифтом Брайля,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тактильная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мнемосхема движения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помещениям внутри здания.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0" y="2055813"/>
            <a:ext cx="4942900" cy="3707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5" y="2149456"/>
            <a:ext cx="4818043" cy="361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1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пециально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оборудовано санитарно – гигиеническое помещение с учетом ограниченных возможностей детей – инвалидов с нарушением опорно- двигательного аппарата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42" y="1690688"/>
            <a:ext cx="5269735" cy="3952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77" y="1737700"/>
            <a:ext cx="3441394" cy="45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7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образовательной организации специальным оборудованием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гловой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 для детей с ДЦП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ортопедический для детей с ДЦП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84" y="1455756"/>
            <a:ext cx="3390670" cy="4520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26" y="1455756"/>
            <a:ext cx="3327783" cy="44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7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19" y="365125"/>
            <a:ext cx="11666863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колесиках для детей ДЦП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Детское инвалидное кресло-коляска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1" y="1597446"/>
            <a:ext cx="3507495" cy="4676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64" y="1597446"/>
            <a:ext cx="3515758" cy="468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5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6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u="sng" dirty="0" smtClean="0"/>
              <a:t/>
            </a:r>
            <a:br>
              <a:rPr lang="ru-RU" sz="2200" b="1" u="sng" dirty="0" smtClean="0"/>
            </a:br>
            <a:r>
              <a:rPr lang="ru-RU" sz="2200" b="1" u="sng" dirty="0"/>
              <a:t/>
            </a:r>
            <a:br>
              <a:rPr lang="ru-RU" sz="2200" b="1" u="sng" dirty="0"/>
            </a:br>
            <a:r>
              <a:rPr lang="ru-RU" sz="2200" b="1" u="sng" dirty="0" smtClean="0"/>
              <a:t/>
            </a:r>
            <a:br>
              <a:rPr lang="ru-RU" sz="2200" b="1" u="sng" dirty="0" smtClean="0"/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Бордюр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–балансир</a:t>
            </a:r>
            <a:r>
              <a:rPr lang="ru-RU" sz="2200" dirty="0"/>
              <a:t/>
            </a:r>
            <a:br>
              <a:rPr lang="ru-RU" sz="2200" dirty="0"/>
            </a:br>
            <a:endParaRPr lang="ru-RU" dirty="0"/>
          </a:p>
        </p:txBody>
      </p:sp>
      <p:pic>
        <p:nvPicPr>
          <p:cNvPr id="5" name="Рисунок 4" descr="http://det-sad3.ucoz.ru/foto/ff1/aa/vsVchelety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22" y="1372060"/>
            <a:ext cx="4799682" cy="4113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95758" y="1244906"/>
            <a:ext cx="51338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функция балансировочного оборудования - симуляция деятельности вестибулярного аппарата и развитие навыков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проприоцепции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Балансировочная доска подойдет для парных упражнений и игр, которые будут одинаково интересны и полезны как для взрослых, так и для детей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522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214" y="99153"/>
            <a:ext cx="10560586" cy="15915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Балансировочная доска – лабиринт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304" y="1407404"/>
            <a:ext cx="5343180" cy="282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Занятия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 доске дают возможность повысить пластичность мозга, заполняются пробелы, возмещаются недостатки в функциональности базовой структуры. </a:t>
            </a:r>
            <a:endParaRPr lang="ru-RU" sz="2800" dirty="0">
              <a:solidFill>
                <a:srgbClr val="00206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88" y="1209101"/>
            <a:ext cx="5666342" cy="424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41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528</Words>
  <Application>Microsoft Office PowerPoint</Application>
  <PresentationFormat>Широкоэкранный</PresentationFormat>
  <Paragraphs>57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Verdana</vt:lpstr>
      <vt:lpstr>Тема Office</vt:lpstr>
      <vt:lpstr> </vt:lpstr>
      <vt:lpstr>Презентация PowerPoint</vt:lpstr>
      <vt:lpstr>В дошкольном учреждении для беспрепятственного входа и выхода в здание детского сада и транспортировки инвалидов колясочников установлен пандус с соблюдением нормативных требований.  </vt:lpstr>
      <vt:lpstr>В системе информации здания ДОУ имеются:  -тактильная вывеска с шрифтом Брайля,  -тактильная мнемосхема движения по помещениям внутри здания.</vt:lpstr>
      <vt:lpstr>Специально оборудовано санитарно – гигиеническое помещение с учетом ограниченных возможностей детей – инвалидов с нарушением опорно- двигательного аппарата</vt:lpstr>
      <vt:lpstr>Оснащение образовательной организации специальным оборудованием: Угловой стул для детей с ДЦП                               Стул ортопедический для детей с ДЦП  </vt:lpstr>
      <vt:lpstr>Стол на колесиках для детей ДЦП                                                               Детское инвалидное кресло-коляска</vt:lpstr>
      <vt:lpstr>   Бордюр –балансир </vt:lpstr>
      <vt:lpstr>Балансировочная доска – лабиринт </vt:lpstr>
      <vt:lpstr>Настенные лабиринты-тренажеры</vt:lpstr>
      <vt:lpstr>Тактильная дорожка </vt:lpstr>
      <vt:lpstr>Тактильные ячейки</vt:lpstr>
      <vt:lpstr>«Шумовой набор»</vt:lpstr>
      <vt:lpstr>Бизиборды</vt:lpstr>
      <vt:lpstr>Интерактивная воздушно-пузырьковая трубка «Ручеек» </vt:lpstr>
      <vt:lpstr>Фибероптический душ</vt:lpstr>
      <vt:lpstr>Сухой бассейн</vt:lpstr>
      <vt:lpstr> ПЛАНИРУЕМ в новом учебном году: 1.Приобрести подъемник для занятий в бассейне с детьми НОДА          </vt:lpstr>
      <vt:lpstr>Презентация PowerPoint</vt:lpstr>
      <vt:lpstr>Категории детей МБДОУ</vt:lpstr>
      <vt:lpstr>Категории детей  в группе компенсирующей направленности.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2020-08-19T03:47:23Z</dcterms:created>
  <dcterms:modified xsi:type="dcterms:W3CDTF">2020-08-27T04:06:41Z</dcterms:modified>
</cp:coreProperties>
</file>